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743131" y="1783080"/>
            <a:ext cx="6705432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418283"/>
            <a:ext cx="10362895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立大志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551123"/>
            <a:ext cx="103628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100" b="0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学习志向·下篇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786323"/>
            <a:ext cx="103628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C9A96E"/>
                </a:solidFill>
                <a:latin typeface="Noto Sans CJK SC"/>
              </a:defRPr>
              <a:lnSpc>
                <a:spcPct val="120000"/>
              </a:lnSpc>
            </a:pPr>
            <a:r>
              <a:t>有志向 vs 没志向，差距到底有多大？</a:t>
            </a:r>
          </a:p>
        </p:txBody>
      </p:sp>
      <p:sp>
        <p:nvSpPr>
          <p:cNvPr id="6" name="Oval 5"/>
          <p:cNvSpPr/>
          <p:nvPr/>
        </p:nvSpPr>
        <p:spPr>
          <a:xfrm>
            <a:off x="582152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595868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609584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623300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637016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40080" y="457200"/>
            <a:ext cx="51206" cy="502920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45720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三个维度，看透差距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773936"/>
            <a:ext cx="100584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200000"/>
              </a:lnSpc>
            </a:pPr>
            <a:r>
              <a:t>① 上篇破三大误区，中篇建四层认知链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200000"/>
              </a:lnSpc>
            </a:pPr>
            <a:r>
              <a:t>② 这篇用最直观对比看差距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200000"/>
              </a:lnSpc>
            </a:pPr>
            <a:r>
              <a:t>③ 三个维度：动力来源 / 面对困难 / 时间复利</a:t>
            </a:r>
          </a:p>
          <a:p>
            <a:pPr algn="l">
              <a:defRPr sz="2200" b="0">
                <a:solidFill>
                  <a:srgbClr val="B7791F"/>
                </a:solidFill>
                <a:latin typeface="Noto Sans CJK SC"/>
              </a:defRPr>
              <a:lnSpc>
                <a:spcPct val="200000"/>
              </a:lnSpc>
            </a:pPr>
            <a:r>
              <a:t>④ 每个维度都不是10分20分的差距</a:t>
            </a:r>
          </a:p>
        </p:txBody>
      </p:sp>
      <p:sp>
        <p:nvSpPr>
          <p:cNvPr id="5" name="Rectangle 4"/>
          <p:cNvSpPr/>
          <p:nvPr/>
        </p:nvSpPr>
        <p:spPr>
          <a:xfrm>
            <a:off x="868680" y="4745736"/>
            <a:ext cx="6400800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36576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一个在「撑」，一个在「长」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508760"/>
            <a:ext cx="4876678" cy="54864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152704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没志向—在撑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动力外部：为不被骂拿奖励完成任务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耗竭性：每学一天消耗意志力</a:t>
            </a:r>
          </a:p>
          <a:p>
            <a:pPr algn="l">
              <a:defRPr sz="2200" b="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弦绷着随时断，每天都是煎熬</a:t>
            </a:r>
          </a:p>
        </p:txBody>
      </p:sp>
      <p:sp>
        <p:nvSpPr>
          <p:cNvPr id="6" name="Rectangle 5"/>
          <p:cNvSpPr/>
          <p:nvPr/>
        </p:nvSpPr>
        <p:spPr>
          <a:xfrm>
            <a:off x="5766389" y="1508760"/>
            <a:ext cx="4876678" cy="54864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766389" y="152704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有志向—在长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12109" y="201168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动力内部：「我想弄懂，我想成为」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再生性：每弄懂一点更近一步</a:t>
            </a:r>
          </a:p>
          <a:p>
            <a:pPr algn="l">
              <a:defRPr sz="2200" b="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不是在消耗，是建设自己，越学越有劲</a:t>
            </a:r>
          </a:p>
        </p:txBody>
      </p:sp>
      <p:sp>
        <p:nvSpPr>
          <p:cNvPr id="9" name="Rectangle 8"/>
          <p:cNvSpPr/>
          <p:nvPr/>
        </p:nvSpPr>
        <p:spPr>
          <a:xfrm>
            <a:off x="5562478" y="1508760"/>
            <a:ext cx="75895" cy="27432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4892040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一个在「撑」，一个在「长」。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63003" y="5394960"/>
            <a:ext cx="926568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36576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绕过去 vs 啃下来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508760"/>
            <a:ext cx="4876678" cy="54864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152704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没志向—绕过去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「这题不会算了，超纲了不考」→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   第一反应回避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最快解决=绕过去</a:t>
            </a:r>
          </a:p>
          <a:p>
            <a:pPr algn="l">
              <a:defRPr sz="2200" b="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困难=麻烦，能躲就躲</a:t>
            </a:r>
          </a:p>
        </p:txBody>
      </p:sp>
      <p:sp>
        <p:nvSpPr>
          <p:cNvPr id="6" name="Rectangle 5"/>
          <p:cNvSpPr/>
          <p:nvPr/>
        </p:nvSpPr>
        <p:spPr>
          <a:xfrm>
            <a:off x="5766389" y="1508760"/>
            <a:ext cx="4876678" cy="54864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766389" y="152704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有志向—啃下来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12109" y="201168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「还没弄懂，得搞清楚」→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   第一反应面对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障碍=学习发生的地方</a:t>
            </a:r>
          </a:p>
          <a:p>
            <a:pPr algn="l">
              <a:defRPr sz="2200" b="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难题=台阶，跨过去就是进步</a:t>
            </a:r>
          </a:p>
        </p:txBody>
      </p:sp>
      <p:sp>
        <p:nvSpPr>
          <p:cNvPr id="9" name="Rectangle 8"/>
          <p:cNvSpPr/>
          <p:nvPr/>
        </p:nvSpPr>
        <p:spPr>
          <a:xfrm>
            <a:off x="5562478" y="1508760"/>
            <a:ext cx="75895" cy="27432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4892040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一个人面对困难的态度，决定了能走多远。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63003" y="5394960"/>
            <a:ext cx="926568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36576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存款 vs 资产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508760"/>
            <a:ext cx="4876678" cy="54864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152704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没志向—存款思维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碎片化：学数学考数学→考完扔考完忘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孤岛：没长在身上</a:t>
            </a:r>
          </a:p>
          <a:p>
            <a:pPr algn="l">
              <a:defRPr sz="2200" b="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用一点少一点，像存款取完就没了</a:t>
            </a:r>
          </a:p>
        </p:txBody>
      </p:sp>
      <p:sp>
        <p:nvSpPr>
          <p:cNvPr id="6" name="Rectangle 5"/>
          <p:cNvSpPr/>
          <p:nvPr/>
        </p:nvSpPr>
        <p:spPr>
          <a:xfrm>
            <a:off x="5766389" y="1508760"/>
            <a:ext cx="4876678" cy="54864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766389" y="152704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有志向—资产思维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12109" y="201168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结构化：数学建逻辑，语文精准表达，英语开视野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构建能力体系，长在身上</a:t>
            </a:r>
          </a:p>
          <a:p>
            <a:pPr algn="l">
              <a:defRPr sz="2200" b="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自己会增值，像资产越滚越大</a:t>
            </a:r>
          </a:p>
        </p:txBody>
      </p:sp>
      <p:sp>
        <p:nvSpPr>
          <p:cNvPr id="9" name="Rectangle 8"/>
          <p:cNvSpPr/>
          <p:nvPr/>
        </p:nvSpPr>
        <p:spPr>
          <a:xfrm>
            <a:off x="5562478" y="1508760"/>
            <a:ext cx="75895" cy="27432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4892040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志向，是让知识产生复利的底层逻辑。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63003" y="5394960"/>
            <a:ext cx="926568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920240"/>
          </a:xfrm>
          <a:prstGeom prst="rect">
            <a:avLst/>
          </a:prstGeom>
          <a:solidFill>
            <a:srgbClr val="121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743131" y="45720"/>
            <a:ext cx="6705432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477723"/>
            <a:ext cx="10362895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B7791F"/>
                </a:solidFill>
                <a:latin typeface="Noto Sans CJK SC"/>
              </a:defRPr>
              <a:lnSpc>
                <a:spcPct val="120000"/>
              </a:lnSpc>
            </a:pPr>
            <a:r>
              <a:t>下篇回顾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958291"/>
            <a:ext cx="11277295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动力来源  ·  面对困难  ·  时间复利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508" y="1769059"/>
            <a:ext cx="487667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842211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E8D5A3"/>
                </a:solidFill>
                <a:latin typeface="Noto Sans CJK SC"/>
              </a:defRPr>
              <a:lnSpc>
                <a:spcPct val="130000"/>
              </a:lnSpc>
            </a:pPr>
            <a:r>
              <a:t>成绩是果，志向是因。刷题补课解决不了动力，志向才能。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508" y="2317699"/>
            <a:ext cx="487667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0" y="1920240"/>
            <a:ext cx="12191695" cy="2743200"/>
          </a:xfrm>
          <a:prstGeom prst="rect">
            <a:avLst/>
          </a:prstGeom>
          <a:solidFill>
            <a:srgbClr val="F7F4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57508" y="1920240"/>
            <a:ext cx="487667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2453843"/>
            <a:ext cx="10362895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想帮孩子树立远大志向？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982163"/>
            <a:ext cx="10362895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1E293B"/>
                </a:solidFill>
                <a:latin typeface="Noto Sans CJK SC"/>
              </a:defRPr>
              <a:lnSpc>
                <a:spcPct val="120000"/>
              </a:lnSpc>
            </a:pPr>
            <a:r>
              <a:t>评论区留言，系统了解完整方案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4663440"/>
            <a:ext cx="12191695" cy="2194560"/>
          </a:xfrm>
          <a:prstGeom prst="rect">
            <a:avLst/>
          </a:prstGeom>
          <a:solidFill>
            <a:srgbClr val="121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657508" y="4663440"/>
            <a:ext cx="487667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5501843"/>
            <a:ext cx="103628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关注 · 立大志</a:t>
            </a:r>
          </a:p>
        </p:txBody>
      </p:sp>
      <p:sp>
        <p:nvSpPr>
          <p:cNvPr id="16" name="Oval 15"/>
          <p:cNvSpPr/>
          <p:nvPr/>
        </p:nvSpPr>
        <p:spPr>
          <a:xfrm>
            <a:off x="5821527" y="611144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5958687" y="611144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6095847" y="611144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6233007" y="611144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6370167" y="611144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